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7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9" r:id="rId17"/>
    <p:sldId id="310" r:id="rId18"/>
    <p:sldId id="311" r:id="rId19"/>
    <p:sldId id="316" r:id="rId20"/>
    <p:sldId id="317" r:id="rId21"/>
    <p:sldId id="313" r:id="rId22"/>
    <p:sldId id="314" r:id="rId23"/>
    <p:sldId id="270" r:id="rId24"/>
    <p:sldId id="272" r:id="rId25"/>
    <p:sldId id="271" r:id="rId26"/>
    <p:sldId id="281" r:id="rId27"/>
    <p:sldId id="282" r:id="rId28"/>
    <p:sldId id="283" r:id="rId29"/>
    <p:sldId id="284" r:id="rId30"/>
    <p:sldId id="285" r:id="rId31"/>
    <p:sldId id="288" r:id="rId32"/>
    <p:sldId id="293" r:id="rId33"/>
    <p:sldId id="290" r:id="rId34"/>
    <p:sldId id="286" r:id="rId35"/>
    <p:sldId id="287" r:id="rId36"/>
    <p:sldId id="295" r:id="rId37"/>
    <p:sldId id="274" r:id="rId38"/>
    <p:sldId id="278" r:id="rId39"/>
    <p:sldId id="296" r:id="rId40"/>
    <p:sldId id="299" r:id="rId41"/>
    <p:sldId id="300" r:id="rId42"/>
    <p:sldId id="301" r:id="rId43"/>
    <p:sldId id="302" r:id="rId44"/>
    <p:sldId id="303" r:id="rId45"/>
    <p:sldId id="298" r:id="rId46"/>
    <p:sldId id="304" r:id="rId47"/>
    <p:sldId id="305" r:id="rId48"/>
    <p:sldId id="306" r:id="rId49"/>
    <p:sldId id="307" r:id="rId50"/>
    <p:sldId id="308" r:id="rId51"/>
    <p:sldId id="319" r:id="rId52"/>
    <p:sldId id="309" r:id="rId53"/>
    <p:sldId id="258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4"/>
    <p:restoredTop sz="94776"/>
  </p:normalViewPr>
  <p:slideViewPr>
    <p:cSldViewPr snapToGrid="0" snapToObjects="1">
      <p:cViewPr>
        <p:scale>
          <a:sx n="114" d="100"/>
          <a:sy n="114" d="100"/>
        </p:scale>
        <p:origin x="1256" y="6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hemas.xmlsoap.org/soap/encoding/" TargetMode="External"/><Relationship Id="rId3" Type="http://schemas.openxmlformats.org/officeDocument/2006/relationships/hyperlink" Target="http://foo.bar.net/soap-example/calenda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3835400"/>
            <a:ext cx="1447800" cy="14478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8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Web Era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1769119"/>
            <a:ext cx="3700542" cy="47819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7833" y="1779701"/>
            <a:ext cx="4135967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3</a:t>
            </a:r>
            <a:r>
              <a:rPr lang="en-US" sz="1600" dirty="0" smtClean="0"/>
              <a:t>-tier (or 4-tier) architecture (Client/Server)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Presentation, logic, and data layers deployed on separate systems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Standardize on a presentation layer (browser)</a:t>
            </a:r>
          </a:p>
          <a:p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Flexible presentation layer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Global scale applications via Internet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Access from nearly any device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More complex to scale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Greater support requirement (always on 24x7)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72763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3-tier Web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87500"/>
            <a:ext cx="6083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1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4-tier Web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616200"/>
            <a:ext cx="67818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1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Modern Web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62" y="1534582"/>
            <a:ext cx="7067153" cy="46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5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Modern Web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29" t="1944" r="-1129" b="3810"/>
          <a:stretch/>
        </p:blipFill>
        <p:spPr>
          <a:xfrm>
            <a:off x="548640" y="1508760"/>
            <a:ext cx="8102600" cy="44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9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Cloud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49" y="1334529"/>
            <a:ext cx="7154333" cy="533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3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7" y="6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9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Cloud Applications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 can scale each layer of the cloud application stack independently.</a:t>
            </a:r>
          </a:p>
          <a:p>
            <a:pPr lvl="1"/>
            <a:r>
              <a:rPr lang="en-US" dirty="0" smtClean="0"/>
              <a:t>Presentation uses frontend webservers, reverse proxies, and CDN.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Logic uses distributed application servers and message bus.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Backend uses database replicas, shards, and caches.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Distribution is handled by load balancers.</a:t>
            </a:r>
          </a:p>
          <a:p>
            <a:pPr lvl="1"/>
            <a:r>
              <a:rPr lang="en-US" dirty="0" smtClean="0"/>
              <a:t>Round Robin, Weighted, Least Loaded, etc.</a:t>
            </a:r>
          </a:p>
          <a:p>
            <a:pPr lvl="2"/>
            <a:r>
              <a:rPr lang="en-US" dirty="0" smtClean="0"/>
              <a:t>Discussed in Week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18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Application state can have a big impact on load balancing configuration.</a:t>
            </a:r>
          </a:p>
          <a:p>
            <a:pPr lvl="1"/>
            <a:r>
              <a:rPr lang="en-US" dirty="0" smtClean="0"/>
              <a:t>Applications that require state use </a:t>
            </a:r>
            <a:r>
              <a:rPr lang="en-US" b="1" dirty="0" smtClean="0"/>
              <a:t>sticky sessions</a:t>
            </a:r>
            <a:r>
              <a:rPr lang="en-US" dirty="0" smtClean="0"/>
              <a:t>. </a:t>
            </a:r>
            <a:r>
              <a:rPr lang="en-US" dirty="0" smtClean="0">
                <a:sym typeface="Wingdings"/>
              </a:rPr>
              <a:t></a:t>
            </a:r>
            <a:endParaRPr lang="en-US" dirty="0" smtClean="0"/>
          </a:p>
          <a:p>
            <a:pPr lvl="1"/>
            <a:r>
              <a:rPr lang="en-US" dirty="0" smtClean="0"/>
              <a:t>Applications that don’t require state are considered </a:t>
            </a:r>
            <a:r>
              <a:rPr lang="en-US" b="1" dirty="0" smtClean="0"/>
              <a:t>state-less</a:t>
            </a:r>
            <a:r>
              <a:rPr lang="en-US" dirty="0" smtClean="0"/>
              <a:t>.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a web application, state is usually stored in a client browser using a cookie containing a session ID associated with the client account.</a:t>
            </a:r>
          </a:p>
          <a:p>
            <a:endParaRPr lang="en-US" dirty="0"/>
          </a:p>
          <a:p>
            <a:r>
              <a:rPr lang="en-US" b="1" dirty="0" smtClean="0"/>
              <a:t>Sticky sessions</a:t>
            </a:r>
            <a:r>
              <a:rPr lang="en-US" dirty="0" smtClean="0"/>
              <a:t>: load balancer will try to direct clients to the same server they originally connected to because the local server stores state.</a:t>
            </a:r>
          </a:p>
          <a:p>
            <a:endParaRPr lang="en-US" dirty="0" smtClean="0"/>
          </a:p>
          <a:p>
            <a:r>
              <a:rPr lang="en-US" b="1" dirty="0" smtClean="0"/>
              <a:t>Shared state</a:t>
            </a:r>
            <a:r>
              <a:rPr lang="en-US" dirty="0" smtClean="0"/>
              <a:t>: load balancer can direct clients to any server because all servers access centrally stored state (</a:t>
            </a:r>
            <a:r>
              <a:rPr lang="en-US" dirty="0" err="1" smtClean="0"/>
              <a:t>ElastiCache</a:t>
            </a:r>
            <a:r>
              <a:rPr lang="en-US" dirty="0" smtClean="0"/>
              <a:t>/</a:t>
            </a:r>
            <a:r>
              <a:rPr lang="en-US" dirty="0" err="1" smtClean="0"/>
              <a:t>Redis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 for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 smtClean="0"/>
              <a:t>Premature optimization</a:t>
            </a:r>
            <a:r>
              <a:rPr lang="en-US" dirty="0" smtClean="0"/>
              <a:t>: spending too much time preventing scaling problems that may or may not occur.</a:t>
            </a:r>
          </a:p>
          <a:p>
            <a:endParaRPr lang="en-US" dirty="0"/>
          </a:p>
          <a:p>
            <a:r>
              <a:rPr lang="en-US" b="1" dirty="0" smtClean="0"/>
              <a:t>Bottlenecks</a:t>
            </a:r>
            <a:r>
              <a:rPr lang="en-US" dirty="0" smtClean="0"/>
              <a:t>: always identify and optimize </a:t>
            </a:r>
            <a:r>
              <a:rPr lang="en-US" u="sng" dirty="0" smtClean="0"/>
              <a:t>constraints</a:t>
            </a:r>
            <a:r>
              <a:rPr lang="en-US" dirty="0" smtClean="0"/>
              <a:t> within a system first.</a:t>
            </a:r>
          </a:p>
          <a:p>
            <a:pPr lvl="1"/>
            <a:r>
              <a:rPr lang="en-US" dirty="0" smtClean="0"/>
              <a:t>Optimizing </a:t>
            </a:r>
            <a:r>
              <a:rPr lang="en-US" u="sng" dirty="0" smtClean="0"/>
              <a:t>before</a:t>
            </a:r>
            <a:r>
              <a:rPr lang="en-US" dirty="0" smtClean="0"/>
              <a:t> the bottleneck will lead to large backlogs.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Optimizing </a:t>
            </a:r>
            <a:r>
              <a:rPr lang="en-US" u="sng" dirty="0" smtClean="0"/>
              <a:t>after</a:t>
            </a:r>
            <a:r>
              <a:rPr lang="en-US" dirty="0" smtClean="0"/>
              <a:t> the bottleneck does little to improve overall throughput.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3 basic options for scaling:</a:t>
            </a:r>
          </a:p>
          <a:p>
            <a:pPr lvl="1"/>
            <a:r>
              <a:rPr lang="en-US" b="1" dirty="0" smtClean="0"/>
              <a:t>Horizontal</a:t>
            </a:r>
            <a:r>
              <a:rPr lang="en-US" dirty="0" smtClean="0"/>
              <a:t>: distribute requests across set of replicated systems.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Functional</a:t>
            </a:r>
            <a:r>
              <a:rPr lang="en-US" dirty="0" smtClean="0"/>
              <a:t>: split the system into individual functions or services.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Lookup</a:t>
            </a:r>
            <a:r>
              <a:rPr lang="en-US" dirty="0" smtClean="0"/>
              <a:t>: split the system data into individual chunks (example: hashing).</a:t>
            </a:r>
          </a:p>
        </p:txBody>
      </p:sp>
    </p:spTree>
    <p:extLst>
      <p:ext uri="{BB962C8B-B14F-4D97-AF65-F5344CB8AC3E}">
        <p14:creationId xmlns:p14="http://schemas.microsoft.com/office/powerpoint/2010/main" val="226284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Application architectures</a:t>
            </a:r>
          </a:p>
          <a:p>
            <a:pPr lvl="1"/>
            <a:r>
              <a:rPr lang="en-US" dirty="0" smtClean="0"/>
              <a:t>N-tier</a:t>
            </a:r>
          </a:p>
          <a:p>
            <a:pPr lvl="1"/>
            <a:r>
              <a:rPr lang="en-US" dirty="0" smtClean="0"/>
              <a:t>Application scaling design patterns</a:t>
            </a:r>
          </a:p>
          <a:p>
            <a:pPr lvl="1"/>
            <a:r>
              <a:rPr lang="en-US" dirty="0" smtClean="0"/>
              <a:t>Service oriented architecture (SOA)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APIs</a:t>
            </a:r>
          </a:p>
          <a:p>
            <a:pPr lvl="1"/>
            <a:r>
              <a:rPr lang="en-US" dirty="0" smtClean="0"/>
              <a:t>REST/ SOAP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Data formats</a:t>
            </a:r>
          </a:p>
          <a:p>
            <a:pPr lvl="1"/>
            <a:r>
              <a:rPr lang="en-US" dirty="0" smtClean="0"/>
              <a:t>JSON/ YAML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 for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Caching</a:t>
            </a:r>
            <a:r>
              <a:rPr lang="en-US" dirty="0" smtClean="0"/>
              <a:t>: small data store using fast/expensive media intended to improve slower/cheaper media.</a:t>
            </a:r>
          </a:p>
          <a:p>
            <a:pPr lvl="1"/>
            <a:r>
              <a:rPr lang="en-US" dirty="0" smtClean="0"/>
              <a:t>Cost effective only if benefit from the cache is greater than cost of the cache.</a:t>
            </a:r>
          </a:p>
          <a:p>
            <a:pPr lvl="2"/>
            <a:r>
              <a:rPr lang="en-US" dirty="0" smtClean="0"/>
              <a:t>20 instances required without cache vs. 15 with cache = delta of 5 instances.</a:t>
            </a:r>
          </a:p>
          <a:p>
            <a:pPr lvl="2"/>
            <a:endParaRPr lang="en-US" dirty="0"/>
          </a:p>
          <a:p>
            <a:r>
              <a:rPr lang="en-US" dirty="0" smtClean="0"/>
              <a:t>Pre-warming cache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cache starts empty which leads to poor performance.</a:t>
            </a:r>
          </a:p>
          <a:p>
            <a:pPr lvl="1"/>
            <a:r>
              <a:rPr lang="en-US" dirty="0" smtClean="0"/>
              <a:t>Warm up cache by pre-loading data.</a:t>
            </a:r>
          </a:p>
          <a:p>
            <a:pPr lvl="1"/>
            <a:r>
              <a:rPr lang="en-US" dirty="0" smtClean="0"/>
              <a:t>Persist cache to disk via snapshot (</a:t>
            </a:r>
            <a:r>
              <a:rPr lang="en-US" dirty="0" err="1" smtClean="0"/>
              <a:t>Redis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43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 Oriented Architecture (SOA)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321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Large organizations run hundreds and thousands of applications.</a:t>
            </a:r>
          </a:p>
          <a:p>
            <a:endParaRPr lang="en-US" dirty="0" smtClean="0"/>
          </a:p>
          <a:p>
            <a:r>
              <a:rPr lang="en-US" dirty="0" smtClean="0"/>
              <a:t>Some application functionality is duplicated within organizations.</a:t>
            </a:r>
          </a:p>
          <a:p>
            <a:endParaRPr lang="en-US" dirty="0" smtClean="0"/>
          </a:p>
          <a:p>
            <a:r>
              <a:rPr lang="en-US" b="1" dirty="0" smtClean="0"/>
              <a:t>SOA</a:t>
            </a:r>
            <a:r>
              <a:rPr lang="en-US" dirty="0" smtClean="0"/>
              <a:t> seeks to centralize and encapsulate commonly used functionality in shared services.</a:t>
            </a:r>
          </a:p>
          <a:p>
            <a:pPr lvl="1"/>
            <a:r>
              <a:rPr lang="en-US" b="1" dirty="0" smtClean="0"/>
              <a:t>DRY Principle </a:t>
            </a:r>
            <a:r>
              <a:rPr lang="en-US" dirty="0" smtClean="0"/>
              <a:t>= Don’t Repeat Yourself</a:t>
            </a:r>
          </a:p>
          <a:p>
            <a:pPr lvl="1"/>
            <a:r>
              <a:rPr lang="en-US" dirty="0" smtClean="0"/>
              <a:t>Easier to design and maintain one service versus dozens of duplicate services.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IT consultants and leaders have been pushing SOA for the last decade.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2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Architecture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Modern approach to SOA is to create small services that are tied together using APIs to build larger applications.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40" y="2729856"/>
            <a:ext cx="6360146" cy="403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 Programming Interface (API)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API provides a programmatic method to interact with a software application.</a:t>
            </a:r>
          </a:p>
          <a:p>
            <a:pPr lvl="1"/>
            <a:r>
              <a:rPr lang="en-US" dirty="0" smtClean="0"/>
              <a:t>Allows software to communicate with other software. (client-server)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Wide variety of different API formats in the marketplace.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APIs provide some form of CRUD functionality.</a:t>
            </a:r>
          </a:p>
          <a:p>
            <a:pPr lvl="2"/>
            <a:r>
              <a:rPr lang="en-US" dirty="0" smtClean="0"/>
              <a:t>Create, Read, Update, Delete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APIs often secured using an access token.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3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of Public APIs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49" y="2103117"/>
            <a:ext cx="7725833" cy="3466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083" y="5947833"/>
            <a:ext cx="1944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Programmable Web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637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APIs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Only software developers deal with APIs</a:t>
            </a:r>
            <a:r>
              <a:rPr lang="is-IS" dirty="0" smtClean="0"/>
              <a:t>… (not really)</a:t>
            </a:r>
          </a:p>
          <a:p>
            <a:pPr lvl="1"/>
            <a:r>
              <a:rPr lang="is-IS" dirty="0" smtClean="0"/>
              <a:t>API usage impacts network architecture and performance, service scaling, database configuration, etc.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APIs provide an abstraction layer to decouple services from one another.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Don’t need to understand how an application works, just how to talk to 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Services may be provided by anyone, anywhere.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APIs form the service scaffolding upon which we build applications.</a:t>
            </a:r>
          </a:p>
          <a:p>
            <a:pPr lvl="1"/>
            <a:r>
              <a:rPr lang="en-US" dirty="0" smtClean="0"/>
              <a:t>Quickly build applications leveraging services built by others.</a:t>
            </a:r>
          </a:p>
        </p:txBody>
      </p:sp>
    </p:spTree>
    <p:extLst>
      <p:ext uri="{BB962C8B-B14F-4D97-AF65-F5344CB8AC3E}">
        <p14:creationId xmlns:p14="http://schemas.microsoft.com/office/powerpoint/2010/main" val="419347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(Web) APIs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Web API</a:t>
            </a:r>
            <a:r>
              <a:rPr lang="en-US" dirty="0" smtClean="0"/>
              <a:t>: an API that uses HTTP for transport.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Most web-based applications use some form of web API.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XML-RPC, SOAP, REST,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AWS REST interface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Other APIs like ODBC are used to talk to databases.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7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Web APIs generally use two different data formats to communicate: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Extensible Markup Language (XML)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JavaScript </a:t>
            </a:r>
            <a:r>
              <a:rPr lang="en-US" dirty="0" smtClean="0"/>
              <a:t>Object Notation (JSON)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Serialization</a:t>
            </a:r>
            <a:r>
              <a:rPr lang="en-US" dirty="0" smtClean="0"/>
              <a:t>: convert an application object into a text string for storage or transmission.</a:t>
            </a:r>
          </a:p>
          <a:p>
            <a:endParaRPr lang="en-US" dirty="0"/>
          </a:p>
          <a:p>
            <a:r>
              <a:rPr lang="en-US" dirty="0" smtClean="0"/>
              <a:t>Application serializes data into XML/JSON and sends it to another application where the data is de-serialized.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0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XML is a </a:t>
            </a:r>
            <a:r>
              <a:rPr lang="en-US" i="1" dirty="0" smtClean="0"/>
              <a:t>meta-language</a:t>
            </a:r>
            <a:r>
              <a:rPr lang="en-US" dirty="0" smtClean="0"/>
              <a:t>: it’s used to define other languages.</a:t>
            </a:r>
          </a:p>
          <a:p>
            <a:endParaRPr lang="en-US" dirty="0" smtClean="0"/>
          </a:p>
          <a:p>
            <a:r>
              <a:rPr lang="en-US" dirty="0" smtClean="0"/>
              <a:t>XML uses markup (&lt;document&gt;&lt;/document&gt;)</a:t>
            </a:r>
          </a:p>
          <a:p>
            <a:endParaRPr lang="en-US" dirty="0" smtClean="0"/>
          </a:p>
          <a:p>
            <a:r>
              <a:rPr lang="en-US" dirty="0" smtClean="0"/>
              <a:t>XML is extensible: you can use it to create your own tags.</a:t>
            </a:r>
          </a:p>
          <a:p>
            <a:endParaRPr lang="en-US" dirty="0" smtClean="0"/>
          </a:p>
          <a:p>
            <a:r>
              <a:rPr lang="en-US" dirty="0" smtClean="0"/>
              <a:t>XML is a data-description language that allows us to describe the data in a document.</a:t>
            </a:r>
          </a:p>
          <a:p>
            <a:endParaRPr lang="en-US" dirty="0" smtClean="0"/>
          </a:p>
          <a:p>
            <a:r>
              <a:rPr lang="en-US" dirty="0" smtClean="0"/>
              <a:t>We commonly use XML in IT to:</a:t>
            </a:r>
          </a:p>
          <a:p>
            <a:pPr lvl="1"/>
            <a:r>
              <a:rPr lang="en-US" dirty="0" smtClean="0"/>
              <a:t> transmit complex data in APIs</a:t>
            </a:r>
          </a:p>
          <a:p>
            <a:pPr lvl="1"/>
            <a:r>
              <a:rPr lang="en-US" dirty="0" smtClean="0"/>
              <a:t>store application and service configuration settings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7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&lt;food&gt;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&lt;name&gt;Belgian Waffles&lt;/name&gt;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&lt;price&gt;$6.99&lt;/price&gt;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Our wonderful Belgian Waffles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&lt;/description&gt;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&lt;calories&gt;650&lt;/calories&gt;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&lt;/food&gt;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5164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Why study application architecture in an infrastructure course?</a:t>
            </a:r>
          </a:p>
          <a:p>
            <a:endParaRPr lang="en-US" dirty="0" smtClean="0"/>
          </a:p>
          <a:p>
            <a:r>
              <a:rPr lang="en-US" dirty="0" smtClean="0"/>
              <a:t>The architecture of our applications affects how we deploy infrastructure: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Communication channels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Resiliency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Scalability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Security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500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Object Notation (JSON)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Very light-weight data-interchange format.</a:t>
            </a:r>
          </a:p>
          <a:p>
            <a:endParaRPr lang="en-US" dirty="0" smtClean="0"/>
          </a:p>
          <a:p>
            <a:r>
              <a:rPr lang="en-US" dirty="0" smtClean="0"/>
              <a:t>Easy for humans to read and machines to parse.</a:t>
            </a:r>
          </a:p>
          <a:p>
            <a:pPr lvl="1"/>
            <a:r>
              <a:rPr lang="en-US" dirty="0" smtClean="0"/>
              <a:t>“self-describing”</a:t>
            </a:r>
          </a:p>
          <a:p>
            <a:pPr lvl="1"/>
            <a:endParaRPr lang="en-US" dirty="0"/>
          </a:p>
          <a:p>
            <a:r>
              <a:rPr lang="en-US" dirty="0" smtClean="0"/>
              <a:t>Based on subset of JavaScript programming language, but it’s completely language independent.</a:t>
            </a:r>
          </a:p>
          <a:p>
            <a:endParaRPr lang="en-US" dirty="0" smtClean="0"/>
          </a:p>
          <a:p>
            <a:r>
              <a:rPr lang="en-US" dirty="0" smtClean="0"/>
              <a:t>Built on two structures:</a:t>
            </a:r>
          </a:p>
          <a:p>
            <a:pPr lvl="1"/>
            <a:r>
              <a:rPr lang="en-US" dirty="0" smtClean="0"/>
              <a:t>Name/value pairs (object/hash)</a:t>
            </a:r>
          </a:p>
          <a:p>
            <a:pPr lvl="1"/>
            <a:r>
              <a:rPr lang="en-US" dirty="0" smtClean="0"/>
              <a:t>Ordered lists (array)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Values can be:</a:t>
            </a:r>
          </a:p>
          <a:p>
            <a:pPr lvl="1"/>
            <a:r>
              <a:rPr lang="en-US" dirty="0" smtClean="0"/>
              <a:t>String, number, object, array, true, false, null</a:t>
            </a:r>
          </a:p>
        </p:txBody>
      </p:sp>
    </p:spTree>
    <p:extLst>
      <p:ext uri="{BB962C8B-B14F-4D97-AF65-F5344CB8AC3E}">
        <p14:creationId xmlns:p14="http://schemas.microsoft.com/office/powerpoint/2010/main" val="159278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342703"/>
            <a:ext cx="6593127" cy="124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462" y="5023001"/>
            <a:ext cx="591700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{ “name” : “Allie” }</a:t>
            </a:r>
          </a:p>
          <a:p>
            <a:endParaRPr lang="en-US" sz="2400" dirty="0"/>
          </a:p>
          <a:p>
            <a:r>
              <a:rPr lang="en-US" sz="2400" dirty="0" smtClean="0"/>
              <a:t>{ “work” : “Target”,  “home” : “Minneapolis” }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Object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Unordered set of name/value pairs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Object begins with { and ends with }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Each name followed by : (colon) and name pairs are separated by , (comma)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4483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2462" y="4502416"/>
            <a:ext cx="60516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{ “employers” : [</a:t>
            </a:r>
            <a:r>
              <a:rPr lang="en-US" dirty="0"/>
              <a:t> </a:t>
            </a:r>
            <a:r>
              <a:rPr lang="en-US" dirty="0" smtClean="0"/>
              <a:t>“Target”, “Cargill”, “Medtronic” ] }</a:t>
            </a:r>
          </a:p>
          <a:p>
            <a:endParaRPr lang="en-US" dirty="0" smtClean="0"/>
          </a:p>
          <a:p>
            <a:r>
              <a:rPr lang="en-US" dirty="0" smtClean="0"/>
              <a:t># nesting objects/arrays</a:t>
            </a:r>
            <a:endParaRPr lang="en-US" dirty="0"/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“employer” : { “name” : “United Health”,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    “employees” : [ “John”, “Miguel”, “Heather” ]</a:t>
            </a:r>
          </a:p>
          <a:p>
            <a:r>
              <a:rPr lang="en-US" dirty="0"/>
              <a:t>	</a:t>
            </a:r>
            <a:r>
              <a:rPr lang="en-US" dirty="0" smtClean="0"/>
              <a:t>		   }</a:t>
            </a:r>
          </a:p>
          <a:p>
            <a:r>
              <a:rPr lang="en-US" dirty="0" smtClean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Array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Ordered collection of values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Array begins with [ and ends with ]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Values are separated by , (comma)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023529"/>
            <a:ext cx="5797550" cy="10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Value Syntax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69533"/>
            <a:ext cx="3776133" cy="1755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617" y="1727201"/>
            <a:ext cx="4303183" cy="1914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667" y="3726983"/>
            <a:ext cx="4199465" cy="29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 Adoption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63" y="2278416"/>
            <a:ext cx="7542298" cy="289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4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976" r="2000" b="21319"/>
          <a:stretch/>
        </p:blipFill>
        <p:spPr>
          <a:xfrm>
            <a:off x="57205" y="2291216"/>
            <a:ext cx="8961120" cy="322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1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17383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&lt;food&gt;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&lt;name&gt;Belgian Waffles&lt;/name&gt;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&lt;price&gt;$6.99&lt;/price&gt;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Our wonderful Belgian Waffles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&lt;/description&gt;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&lt;calories&gt;650&lt;/calories&gt;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&lt;/food&gt;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17017" y="1600200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{ “</a:t>
            </a:r>
            <a:r>
              <a:rPr lang="en-US" sz="1800" dirty="0" err="1" smtClean="0"/>
              <a:t>breakfast_menu</a:t>
            </a:r>
            <a:r>
              <a:rPr lang="en-US" sz="1800" dirty="0" smtClean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{ “</a:t>
            </a:r>
            <a:r>
              <a:rPr lang="en-US" sz="1800" dirty="0" err="1" smtClean="0"/>
              <a:t>name”:”Belgian</a:t>
            </a:r>
            <a:r>
              <a:rPr lang="en-US" sz="1800" dirty="0" smtClean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</a:t>
            </a:r>
            <a:r>
              <a:rPr lang="en-US" sz="1800" dirty="0" err="1" smtClean="0"/>
              <a:t>description”:”Our</a:t>
            </a:r>
            <a:r>
              <a:rPr lang="en-US" sz="1800" dirty="0" smtClean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8438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702300" cy="200659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XML-RPC, SOAP &amp; REST use HTTP for transport</a:t>
            </a:r>
          </a:p>
          <a:p>
            <a:pPr lvl="1"/>
            <a:r>
              <a:rPr lang="en-US" sz="2000" dirty="0" smtClean="0"/>
              <a:t>XML-RPC &amp; SOAP use XML for data </a:t>
            </a:r>
          </a:p>
          <a:p>
            <a:pPr lvl="1"/>
            <a:r>
              <a:rPr lang="en-US" sz="2000" dirty="0" smtClean="0"/>
              <a:t>REST can use XML or JSON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1600200"/>
            <a:ext cx="3289300" cy="200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3250" y="3766842"/>
            <a:ext cx="80835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XML-RPC</a:t>
            </a:r>
            <a:r>
              <a:rPr lang="en-US" sz="2000" dirty="0" smtClean="0"/>
              <a:t>: remote procedure call embedded within an XML document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SOAP</a:t>
            </a:r>
            <a:r>
              <a:rPr lang="en-US" sz="2000" dirty="0" smtClean="0"/>
              <a:t>: protocol based on WSDL (Web Services Description Language) that is a more advanced version of XML-RPC; (Microsoft,1998) 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REST</a:t>
            </a:r>
            <a:r>
              <a:rPr lang="en-US" sz="2000" dirty="0" smtClean="0"/>
              <a:t> (Representational State Transfer): a data exchange architecture using HTTP and XML, JSON, or text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776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XML-RPC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2476" b="12139"/>
          <a:stretch/>
        </p:blipFill>
        <p:spPr>
          <a:xfrm>
            <a:off x="584200" y="1822619"/>
            <a:ext cx="8102600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9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Request Example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7750" y="1564242"/>
            <a:ext cx="6445294" cy="5293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POST /calendar-request HTTP/1.1</a:t>
            </a:r>
          </a:p>
          <a:p>
            <a:r>
              <a:rPr lang="en-US" sz="1600" dirty="0" smtClean="0"/>
              <a:t>Host: </a:t>
            </a:r>
            <a:r>
              <a:rPr lang="en-US" sz="1600" dirty="0" err="1" smtClean="0"/>
              <a:t>foo.bar.net</a:t>
            </a:r>
            <a:endParaRPr lang="en-US" sz="1600" dirty="0" smtClean="0"/>
          </a:p>
          <a:p>
            <a:r>
              <a:rPr lang="en-US" sz="1600" dirty="0" smtClean="0"/>
              <a:t>Content-Type: text/plain; charset=“utf-8”</a:t>
            </a:r>
          </a:p>
          <a:p>
            <a:r>
              <a:rPr lang="en-US" sz="1600" dirty="0" smtClean="0"/>
              <a:t>Content-Length: 507</a:t>
            </a:r>
          </a:p>
          <a:p>
            <a:endParaRPr lang="en-US" sz="1600" dirty="0"/>
          </a:p>
          <a:p>
            <a:r>
              <a:rPr lang="en-US" sz="1600" dirty="0" smtClean="0"/>
              <a:t>&lt;</a:t>
            </a:r>
            <a:r>
              <a:rPr lang="en-US" sz="1600" dirty="0" err="1" smtClean="0"/>
              <a:t>SOAP-ENV:Envelope</a:t>
            </a:r>
            <a:endParaRPr lang="en-US" sz="1600" dirty="0" smtClean="0"/>
          </a:p>
          <a:p>
            <a:r>
              <a:rPr lang="en-US" sz="1600" dirty="0" smtClean="0"/>
              <a:t>  </a:t>
            </a:r>
            <a:r>
              <a:rPr lang="en-US" sz="1600" dirty="0" err="1" smtClean="0"/>
              <a:t>xmlns:SOAP-ENV</a:t>
            </a:r>
            <a:r>
              <a:rPr lang="en-US" sz="1600" dirty="0" smtClean="0"/>
              <a:t>=</a:t>
            </a:r>
            <a:r>
              <a:rPr lang="en-US" sz="1600" dirty="0" smtClean="0">
                <a:hlinkClick r:id="rId2"/>
              </a:rPr>
              <a:t>“http://schemas.xmlsoap.org/soap/encoding/</a:t>
            </a:r>
            <a:r>
              <a:rPr lang="en-US" sz="1600" dirty="0" smtClean="0"/>
              <a:t>”</a:t>
            </a:r>
          </a:p>
          <a:p>
            <a:r>
              <a:rPr lang="en-US" sz="1600" dirty="0" smtClean="0"/>
              <a:t>  </a:t>
            </a:r>
            <a:r>
              <a:rPr lang="en-US" sz="1600" dirty="0" err="1" smtClean="0"/>
              <a:t>SOAP-ENV:encodingStyle</a:t>
            </a:r>
            <a:r>
              <a:rPr lang="en-US" sz="1600" dirty="0" smtClean="0"/>
              <a:t>=</a:t>
            </a:r>
            <a:r>
              <a:rPr lang="en-US" sz="1600" dirty="0" smtClean="0">
                <a:hlinkClick r:id="rId2"/>
              </a:rPr>
              <a:t>“http://schemas.xmlsoap.org/soap/encoding/</a:t>
            </a:r>
            <a:r>
              <a:rPr lang="en-US" sz="1600" dirty="0" smtClean="0"/>
              <a:t>”</a:t>
            </a:r>
          </a:p>
          <a:p>
            <a:r>
              <a:rPr lang="en-US" sz="1600" dirty="0" smtClean="0"/>
              <a:t>&gt;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&lt;</a:t>
            </a:r>
            <a:r>
              <a:rPr lang="en-US" sz="1600" dirty="0" err="1" smtClean="0"/>
              <a:t>SOAP-ENV:Body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&lt;</a:t>
            </a:r>
            <a:r>
              <a:rPr lang="en-US" sz="1600" dirty="0" err="1" smtClean="0"/>
              <a:t>c:AddListing</a:t>
            </a:r>
            <a:r>
              <a:rPr lang="en-US" sz="1600" dirty="0" smtClean="0"/>
              <a:t> </a:t>
            </a:r>
            <a:r>
              <a:rPr lang="en-US" sz="1600" dirty="0" err="1" smtClean="0"/>
              <a:t>xmlns:c</a:t>
            </a:r>
            <a:r>
              <a:rPr lang="en-US" sz="1600" dirty="0" smtClean="0"/>
              <a:t>=“ </a:t>
            </a:r>
            <a:r>
              <a:rPr lang="en-US" sz="1600" dirty="0" smtClean="0">
                <a:hlinkClick r:id="rId3"/>
              </a:rPr>
              <a:t>http://foo.bar.net/soap-example/calendar</a:t>
            </a:r>
            <a:r>
              <a:rPr lang="en-US" sz="1600" dirty="0" smtClean="0"/>
              <a:t> “&gt;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&lt;</a:t>
            </a:r>
            <a:r>
              <a:rPr lang="en-US" sz="1600" dirty="0" err="1" smtClean="0"/>
              <a:t>c:when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    &lt;</a:t>
            </a:r>
            <a:r>
              <a:rPr lang="en-US" sz="1600" dirty="0" err="1" smtClean="0"/>
              <a:t>c:Date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  &lt;day&gt;21&lt;/day&gt;&lt;month&gt;6&lt;/month&gt;&lt;year&gt;2012&lt;/year&gt;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&lt;/</a:t>
            </a:r>
            <a:r>
              <a:rPr lang="en-US" sz="1600" dirty="0" err="1" smtClean="0"/>
              <a:t>c:Date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 </a:t>
            </a:r>
            <a:r>
              <a:rPr lang="en-US" sz="1600" dirty="0" smtClean="0"/>
              <a:t>   &lt;/</a:t>
            </a:r>
            <a:r>
              <a:rPr lang="en-US" sz="1600" dirty="0" err="1" smtClean="0"/>
              <a:t>c:when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&lt;</a:t>
            </a:r>
            <a:r>
              <a:rPr lang="en-US" sz="1600" dirty="0" err="1" smtClean="0"/>
              <a:t>c:what</a:t>
            </a:r>
            <a:r>
              <a:rPr lang="en-US" sz="1600" dirty="0" smtClean="0"/>
              <a:t>&gt;Meeting with management team at the office.&lt;/</a:t>
            </a:r>
            <a:r>
              <a:rPr lang="en-US" sz="1600" dirty="0" err="1" smtClean="0"/>
              <a:t>c:what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&lt;/</a:t>
            </a:r>
            <a:r>
              <a:rPr lang="en-US" sz="1600" dirty="0" err="1" smtClean="0"/>
              <a:t>c:AddListing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  &lt;/</a:t>
            </a:r>
            <a:r>
              <a:rPr lang="en-US" sz="1600" dirty="0" err="1" smtClean="0"/>
              <a:t>SOAP-ENV:Body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&lt;/</a:t>
            </a:r>
            <a:r>
              <a:rPr lang="en-US" sz="1600" dirty="0" err="1" smtClean="0"/>
              <a:t>SOAP-ENV:Envelope</a:t>
            </a:r>
            <a:r>
              <a:rPr lang="en-US" sz="1600" dirty="0" smtClean="0"/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8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beginning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39900"/>
            <a:ext cx="5080000" cy="3365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6666" y="1454508"/>
            <a:ext cx="2887134" cy="529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1-tier architecture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Single centralized computing on mainframes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Applications accessed via dumb terminals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Only one system to maintain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Infrastructure never changes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Can’t scale beyond one system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Software tightly coupled to infrastructure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8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117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It’s not a protocol, it’s an architectural approach. </a:t>
            </a:r>
          </a:p>
          <a:p>
            <a:pPr lvl="1"/>
            <a:r>
              <a:rPr lang="en-US" dirty="0" smtClean="0"/>
              <a:t>Key principle: Be stateless.</a:t>
            </a:r>
          </a:p>
          <a:p>
            <a:pPr lvl="2"/>
            <a:r>
              <a:rPr lang="en-US" dirty="0" smtClean="0"/>
              <a:t>Server does not store any information about the client, so any server can support any client at anytime (no sticky sessions).</a:t>
            </a:r>
          </a:p>
          <a:p>
            <a:pPr lvl="2"/>
            <a:endParaRPr lang="en-US" dirty="0" smtClean="0"/>
          </a:p>
          <a:p>
            <a:pPr lvl="1"/>
            <a:r>
              <a:rPr lang="en-US" dirty="0"/>
              <a:t>Industry debate: What does it mean to be RESTful</a:t>
            </a:r>
            <a:r>
              <a:rPr lang="en-US" dirty="0" smtClean="0"/>
              <a:t>?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Design patterns describing how to exchange data using Uniform Resource Identifiers (URI) and HTTP methods.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Individual URIs are known as </a:t>
            </a:r>
            <a:r>
              <a:rPr lang="en-US" b="1" dirty="0" smtClean="0"/>
              <a:t>endpoints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http://</a:t>
            </a:r>
            <a:r>
              <a:rPr lang="en-US" dirty="0" err="1" smtClean="0"/>
              <a:t>www.acme.com</a:t>
            </a:r>
            <a:r>
              <a:rPr lang="en-US" dirty="0" smtClean="0"/>
              <a:t>/users/1689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626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HTTP Methods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996632"/>
              </p:ext>
            </p:extLst>
          </p:nvPr>
        </p:nvGraphicFramePr>
        <p:xfrm>
          <a:off x="457200" y="2722594"/>
          <a:ext cx="8229600" cy="18542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CRUD /</a:t>
                      </a:r>
                      <a:r>
                        <a:rPr lang="en-US" baseline="0" dirty="0" smtClean="0"/>
                        <a:t> SQL Operation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REST HTTP Method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Create/ 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Read/ Select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Update/ Update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Delete/ 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-110691" y="1768254"/>
            <a:ext cx="8436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HTTP </a:t>
            </a:r>
            <a:r>
              <a:rPr lang="en-US" dirty="0"/>
              <a:t>methods correspond to CRUD </a:t>
            </a:r>
            <a:r>
              <a:rPr lang="en-US" dirty="0" smtClean="0"/>
              <a:t>operations: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61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URI Design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22467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all users in system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user with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a new user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Update user with</a:t>
                      </a:r>
                      <a:r>
                        <a:rPr lang="en-US" baseline="0" dirty="0" smtClean="0"/>
                        <a:t>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 user with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/user/3/accounts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all accounts for user 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80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HTTP Status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0188731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HTTP Status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Resource created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content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Bad Request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Unauthorized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found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Method not allowed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Internal server error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52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Example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0334148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a new user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1346" y="2730050"/>
            <a:ext cx="26627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Request</a:t>
            </a:r>
          </a:p>
          <a:p>
            <a:endParaRPr lang="en-US" sz="2000" dirty="0" smtClean="0"/>
          </a:p>
          <a:p>
            <a:r>
              <a:rPr lang="en-US" sz="2000" dirty="0" smtClean="0"/>
              <a:t>HTTP Method: POST</a:t>
            </a:r>
          </a:p>
          <a:p>
            <a:endParaRPr lang="en-US" sz="2000" dirty="0"/>
          </a:p>
          <a:p>
            <a:r>
              <a:rPr lang="en-US" sz="2000" dirty="0" smtClean="0"/>
              <a:t>HTTP BODY:</a:t>
            </a:r>
          </a:p>
          <a:p>
            <a:r>
              <a:rPr lang="en-US" sz="2000" dirty="0" smtClean="0"/>
              <a:t>{</a:t>
            </a:r>
          </a:p>
          <a:p>
            <a:r>
              <a:rPr lang="en-US" sz="2000" dirty="0" smtClean="0"/>
              <a:t>“</a:t>
            </a:r>
            <a:r>
              <a:rPr lang="en-US" sz="2000" dirty="0" err="1" smtClean="0"/>
              <a:t>user”:”Benjamin</a:t>
            </a:r>
            <a:r>
              <a:rPr lang="en-US" sz="2000" dirty="0" smtClean="0"/>
              <a:t>”</a:t>
            </a:r>
          </a:p>
          <a:p>
            <a:r>
              <a:rPr lang="en-US" sz="2000" dirty="0" smtClean="0"/>
              <a:t>}</a:t>
            </a:r>
          </a:p>
          <a:p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323625" y="2730051"/>
            <a:ext cx="26328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Response</a:t>
            </a:r>
          </a:p>
          <a:p>
            <a:endParaRPr lang="en-US" sz="2000" dirty="0"/>
          </a:p>
          <a:p>
            <a:r>
              <a:rPr lang="en-US" sz="2000" dirty="0" smtClean="0"/>
              <a:t>HTTP Status 201</a:t>
            </a:r>
          </a:p>
          <a:p>
            <a:endParaRPr lang="en-US" sz="2000" dirty="0"/>
          </a:p>
          <a:p>
            <a:r>
              <a:rPr lang="en-US" sz="2000" dirty="0" smtClean="0"/>
              <a:t>HTTP BODY:</a:t>
            </a:r>
          </a:p>
          <a:p>
            <a:r>
              <a:rPr lang="en-US" sz="2000" dirty="0" smtClean="0"/>
              <a:t>{</a:t>
            </a:r>
          </a:p>
          <a:p>
            <a:r>
              <a:rPr lang="en-US" sz="2000" dirty="0" smtClean="0"/>
              <a:t>“</a:t>
            </a:r>
            <a:r>
              <a:rPr lang="en-US" sz="2000" dirty="0" err="1" smtClean="0"/>
              <a:t>response”:”ok</a:t>
            </a:r>
            <a:r>
              <a:rPr lang="en-US" sz="2000" dirty="0" smtClean="0"/>
              <a:t>”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566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vs. REST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0329440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Architecture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XML-only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XML,</a:t>
                      </a:r>
                      <a:r>
                        <a:rPr lang="en-US" baseline="0" dirty="0" smtClean="0"/>
                        <a:t> JSON, CSV, text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SMTP, HTTP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HTTP-only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More complex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Fast, lightweight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State-</a:t>
                      </a:r>
                      <a:r>
                        <a:rPr lang="en-US" dirty="0" err="1" smtClean="0"/>
                        <a:t>ful</a:t>
                      </a:r>
                      <a:r>
                        <a:rPr lang="en-US" dirty="0" smtClean="0"/>
                        <a:t> specification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Stateless specification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Named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r>
                        <a:rPr lang="en-US" baseline="0" dirty="0" smtClean="0"/>
                        <a:t> and HTTP methods (GET, PUT, etc.)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3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vs. REST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1" y="1548445"/>
            <a:ext cx="8423839" cy="4862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931" y="6550260"/>
            <a:ext cx="1878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google.com</a:t>
            </a:r>
            <a:r>
              <a:rPr lang="en-US" sz="1200" dirty="0" smtClean="0"/>
              <a:t>/trends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171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Exchange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JSON isn’t just used for data exchange, it’s also used as a storage format.</a:t>
            </a:r>
          </a:p>
          <a:p>
            <a:pPr lvl="1"/>
            <a:r>
              <a:rPr lang="en-US" dirty="0" smtClean="0"/>
              <a:t>MongoDB uses a JSON-like format called BSON (Binary JSON) to store data.</a:t>
            </a:r>
          </a:p>
          <a:p>
            <a:endParaRPr lang="en-US" dirty="0"/>
          </a:p>
          <a:p>
            <a:r>
              <a:rPr lang="en-US" dirty="0" smtClean="0"/>
              <a:t>JSON is primarily used by web services.</a:t>
            </a:r>
          </a:p>
          <a:p>
            <a:pPr lvl="1"/>
            <a:r>
              <a:rPr lang="en-US" dirty="0" smtClean="0"/>
              <a:t>YAML (a sort of JSON superset) is more popular for data processing and configuration (Python).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7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YAML </a:t>
            </a:r>
            <a:r>
              <a:rPr lang="en-US" dirty="0" err="1" smtClean="0"/>
              <a:t>Ain’t</a:t>
            </a:r>
            <a:r>
              <a:rPr lang="en-US" dirty="0" smtClean="0"/>
              <a:t> Markup Language (YAML)</a:t>
            </a:r>
          </a:p>
          <a:p>
            <a:endParaRPr lang="en-US" dirty="0" smtClean="0"/>
          </a:p>
          <a:p>
            <a:r>
              <a:rPr lang="en-US" dirty="0" smtClean="0"/>
              <a:t>Human friendly data serialization standard for all programming languages.</a:t>
            </a:r>
          </a:p>
          <a:p>
            <a:endParaRPr lang="en-US" dirty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Very simple to use.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Human readable.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Information can easily be translated to multiple programming language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08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Basic rules:</a:t>
            </a:r>
          </a:p>
          <a:p>
            <a:pPr lvl="1"/>
            <a:r>
              <a:rPr lang="en-US" dirty="0" smtClean="0"/>
              <a:t>YAML files should end with .</a:t>
            </a:r>
            <a:r>
              <a:rPr lang="en-US" dirty="0" err="1" smtClean="0"/>
              <a:t>yaml</a:t>
            </a:r>
            <a:r>
              <a:rPr lang="en-US" dirty="0" smtClean="0"/>
              <a:t> (or .</a:t>
            </a:r>
            <a:r>
              <a:rPr lang="en-US" dirty="0" err="1" smtClean="0"/>
              <a:t>yml</a:t>
            </a:r>
            <a:r>
              <a:rPr lang="en-US" dirty="0" smtClean="0"/>
              <a:t>) extension</a:t>
            </a:r>
          </a:p>
          <a:p>
            <a:pPr lvl="1"/>
            <a:r>
              <a:rPr lang="en-US" dirty="0" smtClean="0"/>
              <a:t>YAML is case sensitive.</a:t>
            </a:r>
          </a:p>
          <a:p>
            <a:pPr lvl="1"/>
            <a:r>
              <a:rPr lang="en-US" dirty="0" smtClean="0"/>
              <a:t>YAML does not allow tabs, use space instead.</a:t>
            </a:r>
          </a:p>
          <a:p>
            <a:pPr lvl="1"/>
            <a:r>
              <a:rPr lang="en-US" dirty="0" smtClean="0"/>
              <a:t>Indentation (spaces) have meaning!</a:t>
            </a:r>
          </a:p>
          <a:p>
            <a:pPr lvl="1"/>
            <a:r>
              <a:rPr lang="en-US" dirty="0" smtClean="0"/>
              <a:t>Data begins with 3 dashes “---” (optional)</a:t>
            </a:r>
          </a:p>
          <a:p>
            <a:endParaRPr lang="en-US" dirty="0" smtClean="0"/>
          </a:p>
          <a:p>
            <a:r>
              <a:rPr lang="en-US" dirty="0" smtClean="0"/>
              <a:t>See http://</a:t>
            </a:r>
            <a:r>
              <a:rPr lang="en-US" dirty="0" err="1" smtClean="0"/>
              <a:t>yaml.org</a:t>
            </a:r>
            <a:r>
              <a:rPr lang="en-US" dirty="0" smtClean="0"/>
              <a:t> for specific requirements.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1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PC Era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" y="1756305"/>
            <a:ext cx="5201668" cy="37395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6666" y="1041758"/>
            <a:ext cx="2887134" cy="6093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2-tier architecture (Client/Server)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PC’s powerful enough to run a software client application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Fat clients: perform some business logic on the client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Thin clients: mostly just provide user interface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User friendly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PC could access several different servers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Network = longer distance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Greater communication and software complexity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51045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Scalars:</a:t>
            </a:r>
          </a:p>
          <a:p>
            <a:pPr marL="457200" lvl="1" indent="0">
              <a:buNone/>
            </a:pPr>
            <a:r>
              <a:rPr lang="en-US" dirty="0" smtClean="0"/>
              <a:t>Integer: 25</a:t>
            </a:r>
          </a:p>
          <a:p>
            <a:pPr marL="457200" lvl="1" indent="0">
              <a:buNone/>
            </a:pPr>
            <a:r>
              <a:rPr lang="en-US" dirty="0" smtClean="0"/>
              <a:t>String: “25”</a:t>
            </a:r>
          </a:p>
          <a:p>
            <a:pPr marL="457200" lvl="1" indent="0">
              <a:buNone/>
            </a:pPr>
            <a:r>
              <a:rPr lang="en-US" dirty="0" smtClean="0"/>
              <a:t>Float: 25.0</a:t>
            </a:r>
          </a:p>
          <a:p>
            <a:pPr marL="457200" lvl="1" indent="0">
              <a:buNone/>
            </a:pPr>
            <a:r>
              <a:rPr lang="en-US" dirty="0" smtClean="0"/>
              <a:t>Boolean: Yes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Sequences (arrays):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Cat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Dog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Goldfish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fish: [Cat, Dog, Goldfish]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Mappings (hashes):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animal : pets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1600" dirty="0"/>
              <a:t>---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!</a:t>
            </a:r>
            <a:r>
              <a:rPr lang="en-US" sz="1600" dirty="0" err="1"/>
              <a:t>clarkevans.com</a:t>
            </a:r>
            <a:r>
              <a:rPr lang="en-US" sz="1600" dirty="0"/>
              <a:t>/^invoice</a:t>
            </a:r>
          </a:p>
          <a:p>
            <a:pPr marL="0" indent="0">
              <a:buNone/>
            </a:pPr>
            <a:r>
              <a:rPr lang="fi-FI" sz="1600" dirty="0" err="1"/>
              <a:t>invoice</a:t>
            </a:r>
            <a:r>
              <a:rPr lang="fi-FI" sz="1600" dirty="0"/>
              <a:t>: 34843</a:t>
            </a:r>
          </a:p>
          <a:p>
            <a:pPr marL="0" indent="0">
              <a:buNone/>
            </a:pPr>
            <a:r>
              <a:rPr lang="ro-RO" sz="1600" dirty="0"/>
              <a:t>date   : 2001-01-23</a:t>
            </a:r>
          </a:p>
          <a:p>
            <a:pPr marL="0" indent="0">
              <a:buNone/>
            </a:pPr>
            <a:r>
              <a:rPr lang="it-IT" sz="1600" dirty="0" err="1"/>
              <a:t>bill</a:t>
            </a:r>
            <a:r>
              <a:rPr lang="it-IT" sz="1600" dirty="0"/>
              <a:t>-to: &amp;id001</a:t>
            </a:r>
          </a:p>
          <a:p>
            <a:pPr marL="0" indent="0">
              <a:buNone/>
            </a:pPr>
            <a:r>
              <a:rPr lang="it-IT" sz="1600" dirty="0"/>
              <a:t>    </a:t>
            </a:r>
            <a:r>
              <a:rPr lang="it-IT" sz="1600" dirty="0" err="1"/>
              <a:t>given</a:t>
            </a:r>
            <a:r>
              <a:rPr lang="it-IT" sz="1600" dirty="0"/>
              <a:t>  : Chris</a:t>
            </a:r>
          </a:p>
          <a:p>
            <a:pPr marL="0" indent="0">
              <a:buNone/>
            </a:pPr>
            <a:r>
              <a:rPr lang="it-IT" sz="1600" dirty="0"/>
              <a:t>    family : </a:t>
            </a:r>
            <a:r>
              <a:rPr lang="it-IT" sz="1600" dirty="0" err="1"/>
              <a:t>Dumars</a:t>
            </a:r>
            <a:endParaRPr lang="it-IT" sz="1600" dirty="0"/>
          </a:p>
          <a:p>
            <a:pPr marL="0" indent="0">
              <a:buNone/>
            </a:pPr>
            <a:r>
              <a:rPr lang="it-IT" sz="1600" dirty="0"/>
              <a:t>    </a:t>
            </a:r>
            <a:r>
              <a:rPr lang="it-IT" sz="1600" dirty="0" err="1"/>
              <a:t>address</a:t>
            </a:r>
            <a:r>
              <a:rPr lang="it-IT" sz="1600" dirty="0"/>
              <a:t>:</a:t>
            </a:r>
          </a:p>
          <a:p>
            <a:pPr marL="0" indent="0">
              <a:buNone/>
            </a:pPr>
            <a:r>
              <a:rPr lang="de-DE" sz="1600" dirty="0"/>
              <a:t>        </a:t>
            </a:r>
            <a:r>
              <a:rPr lang="de-DE" sz="1600" dirty="0" err="1"/>
              <a:t>lines</a:t>
            </a:r>
            <a:r>
              <a:rPr lang="de-DE" sz="1600" dirty="0"/>
              <a:t>: |</a:t>
            </a:r>
          </a:p>
          <a:p>
            <a:pPr marL="0" indent="0">
              <a:buNone/>
            </a:pPr>
            <a:r>
              <a:rPr lang="de-DE" sz="1600" dirty="0"/>
              <a:t>            458 Walkman Dr.</a:t>
            </a:r>
          </a:p>
          <a:p>
            <a:pPr marL="0" indent="0">
              <a:buNone/>
            </a:pPr>
            <a:r>
              <a:rPr lang="de-DE" sz="1600" dirty="0"/>
              <a:t>            Suite #292</a:t>
            </a:r>
          </a:p>
          <a:p>
            <a:pPr marL="0" indent="0">
              <a:buNone/>
            </a:pPr>
            <a:r>
              <a:rPr lang="hu-HU" sz="1600" dirty="0"/>
              <a:t>        city    : Royal </a:t>
            </a:r>
            <a:r>
              <a:rPr lang="hu-HU" sz="1600" dirty="0" err="1"/>
              <a:t>Oak</a:t>
            </a:r>
            <a:endParaRPr lang="hu-HU" sz="1600" dirty="0"/>
          </a:p>
          <a:p>
            <a:pPr marL="0" indent="0">
              <a:buNone/>
            </a:pPr>
            <a:r>
              <a:rPr lang="ro-RO" sz="1600" dirty="0"/>
              <a:t>        state   : MI</a:t>
            </a:r>
          </a:p>
          <a:p>
            <a:pPr marL="0" indent="0">
              <a:buNone/>
            </a:pPr>
            <a:r>
              <a:rPr lang="ro-RO" sz="1600" dirty="0"/>
              <a:t>        </a:t>
            </a:r>
            <a:r>
              <a:rPr lang="ro-RO" sz="1600" dirty="0" err="1"/>
              <a:t>postal</a:t>
            </a:r>
            <a:r>
              <a:rPr lang="ro-RO" sz="1600" dirty="0"/>
              <a:t>  : 48046</a:t>
            </a:r>
          </a:p>
          <a:p>
            <a:pPr marL="0" indent="0">
              <a:buNone/>
            </a:pPr>
            <a:r>
              <a:rPr lang="en-US" sz="1600" dirty="0"/>
              <a:t>ship-to: *id001</a:t>
            </a:r>
          </a:p>
          <a:p>
            <a:pPr marL="0" indent="0">
              <a:buNone/>
            </a:pPr>
            <a:r>
              <a:rPr lang="en-US" sz="1600" dirty="0"/>
              <a:t>product:</a:t>
            </a:r>
          </a:p>
          <a:p>
            <a:pPr marL="0" indent="0">
              <a:buNone/>
            </a:pPr>
            <a:r>
              <a:rPr lang="de-DE" sz="1600" dirty="0"/>
              <a:t>    - </a:t>
            </a:r>
            <a:r>
              <a:rPr lang="de-DE" sz="1600" dirty="0" err="1"/>
              <a:t>sku</a:t>
            </a:r>
            <a:r>
              <a:rPr lang="de-DE" sz="1600" dirty="0"/>
              <a:t>         : BL394D</a:t>
            </a:r>
          </a:p>
          <a:p>
            <a:pPr marL="0" indent="0">
              <a:buNone/>
            </a:pPr>
            <a:r>
              <a:rPr lang="it-IT" sz="1600" dirty="0"/>
              <a:t>      </a:t>
            </a:r>
            <a:r>
              <a:rPr lang="it-IT" sz="1600" dirty="0" err="1"/>
              <a:t>quantity</a:t>
            </a:r>
            <a:r>
              <a:rPr lang="it-IT" sz="1600" dirty="0"/>
              <a:t>    : 4</a:t>
            </a:r>
          </a:p>
          <a:p>
            <a:pPr marL="0" indent="0">
              <a:buNone/>
            </a:pPr>
            <a:r>
              <a:rPr lang="it-IT" sz="1600" dirty="0"/>
              <a:t>      </a:t>
            </a:r>
            <a:r>
              <a:rPr lang="it-IT" sz="1600" dirty="0" err="1"/>
              <a:t>description</a:t>
            </a:r>
            <a:r>
              <a:rPr lang="it-IT" sz="1600" dirty="0"/>
              <a:t> : Basketball</a:t>
            </a:r>
          </a:p>
          <a:p>
            <a:pPr marL="0" indent="0">
              <a:buNone/>
            </a:pPr>
            <a:r>
              <a:rPr lang="ro-RO" sz="1600" dirty="0"/>
              <a:t>      price       : 450.00</a:t>
            </a:r>
          </a:p>
          <a:p>
            <a:pPr marL="0" indent="0">
              <a:buNone/>
            </a:pPr>
            <a:r>
              <a:rPr lang="de-DE" sz="1600" dirty="0"/>
              <a:t>    - </a:t>
            </a:r>
            <a:r>
              <a:rPr lang="de-DE" sz="1600" dirty="0" err="1"/>
              <a:t>sku</a:t>
            </a:r>
            <a:r>
              <a:rPr lang="de-DE" sz="1600" dirty="0"/>
              <a:t>         : BL4438H</a:t>
            </a:r>
          </a:p>
          <a:p>
            <a:pPr marL="0" indent="0">
              <a:buNone/>
            </a:pPr>
            <a:r>
              <a:rPr lang="it-IT" sz="1600" dirty="0"/>
              <a:t>      </a:t>
            </a:r>
            <a:r>
              <a:rPr lang="it-IT" sz="1600" dirty="0" err="1"/>
              <a:t>quantity</a:t>
            </a:r>
            <a:r>
              <a:rPr lang="it-IT" sz="1600" dirty="0"/>
              <a:t>    : 1</a:t>
            </a:r>
          </a:p>
          <a:p>
            <a:pPr marL="0" indent="0">
              <a:buNone/>
            </a:pPr>
            <a:r>
              <a:rPr lang="it-IT" sz="1600" dirty="0"/>
              <a:t>      </a:t>
            </a:r>
            <a:r>
              <a:rPr lang="it-IT" sz="1600" dirty="0" err="1"/>
              <a:t>description</a:t>
            </a:r>
            <a:r>
              <a:rPr lang="it-IT" sz="1600" dirty="0"/>
              <a:t> : Super </a:t>
            </a:r>
            <a:r>
              <a:rPr lang="it-IT" sz="1600" dirty="0" err="1"/>
              <a:t>Hoop</a:t>
            </a:r>
            <a:endParaRPr lang="it-IT" sz="1600" dirty="0"/>
          </a:p>
          <a:p>
            <a:pPr marL="0" indent="0">
              <a:buNone/>
            </a:pPr>
            <a:r>
              <a:rPr lang="ro-RO" sz="1600" dirty="0"/>
              <a:t>      price       : 2392.00</a:t>
            </a:r>
          </a:p>
          <a:p>
            <a:pPr marL="0" indent="0">
              <a:buNone/>
            </a:pPr>
            <a:r>
              <a:rPr lang="en-US" sz="1600" dirty="0"/>
              <a:t>tax  : 251.42</a:t>
            </a:r>
          </a:p>
          <a:p>
            <a:pPr marL="0" indent="0">
              <a:buNone/>
            </a:pPr>
            <a:r>
              <a:rPr lang="hr-HR" sz="1600" dirty="0"/>
              <a:t>total: 4443.52</a:t>
            </a:r>
          </a:p>
          <a:p>
            <a:pPr marL="0" indent="0">
              <a:buNone/>
            </a:pPr>
            <a:r>
              <a:rPr lang="en-US" sz="1600" dirty="0"/>
              <a:t>comments: &gt;</a:t>
            </a:r>
          </a:p>
          <a:p>
            <a:pPr marL="0" indent="0">
              <a:buNone/>
            </a:pPr>
            <a:r>
              <a:rPr lang="en-US" sz="1600" dirty="0"/>
              <a:t>    Late afternoon is best.</a:t>
            </a:r>
          </a:p>
          <a:p>
            <a:pPr marL="0" indent="0">
              <a:buNone/>
            </a:pPr>
            <a:r>
              <a:rPr lang="en-US" sz="1600" dirty="0"/>
              <a:t>    Backup contact is Nancy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Billsmer</a:t>
            </a:r>
            <a:r>
              <a:rPr lang="de-DE" sz="1600" dirty="0"/>
              <a:t> @ 338-4338.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9469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vs. YAML Example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720" y="1811858"/>
            <a:ext cx="33607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{ “</a:t>
            </a:r>
            <a:r>
              <a:rPr lang="en-US" sz="1800" dirty="0" err="1" smtClean="0"/>
              <a:t>breakfast_menu</a:t>
            </a:r>
            <a:r>
              <a:rPr lang="en-US" sz="1800" dirty="0" smtClean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{ “</a:t>
            </a:r>
            <a:r>
              <a:rPr lang="en-US" sz="1800" dirty="0" err="1" smtClean="0"/>
              <a:t>name”:”Belgian</a:t>
            </a:r>
            <a:r>
              <a:rPr lang="en-US" sz="1800" dirty="0" smtClean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</a:t>
            </a:r>
            <a:r>
              <a:rPr lang="en-US" sz="1800" dirty="0" err="1" smtClean="0"/>
              <a:t>description”:”Our</a:t>
            </a:r>
            <a:r>
              <a:rPr lang="en-US" sz="1800" dirty="0" smtClean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  <a:endParaRPr lang="en-US" sz="18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3442" y="1964258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412218" y="1811858"/>
            <a:ext cx="44416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---</a:t>
            </a:r>
          </a:p>
          <a:p>
            <a:r>
              <a:rPr lang="en-US" dirty="0" err="1" smtClean="0"/>
              <a:t>breakfast_menu</a:t>
            </a:r>
            <a:r>
              <a:rPr lang="en-US" dirty="0" smtClean="0"/>
              <a:t>:</a:t>
            </a:r>
          </a:p>
          <a:p>
            <a:r>
              <a:rPr lang="en-US" dirty="0" smtClean="0"/>
              <a:t>  food:</a:t>
            </a:r>
          </a:p>
          <a:p>
            <a:r>
              <a:rPr lang="en-US" dirty="0" smtClean="0"/>
              <a:t>  - name: Belgian Waffles</a:t>
            </a:r>
          </a:p>
          <a:p>
            <a:r>
              <a:rPr lang="en-US" dirty="0" smtClean="0"/>
              <a:t>     price: "$6.99"</a:t>
            </a:r>
          </a:p>
          <a:p>
            <a:r>
              <a:rPr lang="en-US" dirty="0" smtClean="0"/>
              <a:t>     description: Our wonderful Belgian Waffles</a:t>
            </a:r>
          </a:p>
          <a:p>
            <a:r>
              <a:rPr lang="en-US" dirty="0" smtClean="0"/>
              <a:t>     calories: 650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2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</a:t>
            </a:r>
            <a:r>
              <a:rPr lang="en-US" dirty="0"/>
              <a:t>7</a:t>
            </a:r>
            <a:endParaRPr lang="en-US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smtClean="0"/>
              <a:t>Chapters</a:t>
            </a:r>
            <a:r>
              <a:rPr lang="en-US" i="1" smtClean="0"/>
              <a:t> 5 &amp; 6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Servers provide services that are consumed by clients.</a:t>
            </a:r>
          </a:p>
          <a:p>
            <a:endParaRPr lang="en-US" dirty="0" smtClean="0"/>
          </a:p>
          <a:p>
            <a:r>
              <a:rPr lang="en-US" dirty="0" smtClean="0"/>
              <a:t>Servers don’t need to know anything about clients, but </a:t>
            </a:r>
            <a:r>
              <a:rPr lang="en-US" i="1" dirty="0" smtClean="0"/>
              <a:t>clients must know about servers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Clients and servers are logical processes and could be running on the same physical hardware.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92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3" y="1228406"/>
            <a:ext cx="6297084" cy="562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3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Presentation layer does not have direct access to the data layer – database structure is hidden. </a:t>
            </a:r>
          </a:p>
          <a:p>
            <a:endParaRPr lang="en-US" dirty="0" smtClean="0"/>
          </a:p>
          <a:p>
            <a:r>
              <a:rPr lang="en-US" dirty="0" smtClean="0"/>
              <a:t>Each tier can scale horizontally, independently of other tiers.</a:t>
            </a:r>
          </a:p>
          <a:p>
            <a:pPr lvl="1"/>
            <a:r>
              <a:rPr lang="en-US" dirty="0" smtClean="0"/>
              <a:t>We can use load balancing at each layer to distribute requests.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We can also potentially cache requests between layers to improve performance.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9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&lt;-&gt; MVC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499" y="2025650"/>
            <a:ext cx="5194300" cy="4254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501" y="2243667"/>
            <a:ext cx="24130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Application Layers map to MVC software model.</a:t>
            </a:r>
          </a:p>
          <a:p>
            <a:endParaRPr lang="en-US" dirty="0"/>
          </a:p>
          <a:p>
            <a:r>
              <a:rPr lang="en-US" dirty="0" smtClean="0"/>
              <a:t>Presentation = View</a:t>
            </a:r>
          </a:p>
          <a:p>
            <a:endParaRPr lang="en-US" dirty="0"/>
          </a:p>
          <a:p>
            <a:r>
              <a:rPr lang="en-US" dirty="0" smtClean="0"/>
              <a:t>Logic = Controller</a:t>
            </a:r>
          </a:p>
          <a:p>
            <a:endParaRPr lang="en-US" dirty="0"/>
          </a:p>
          <a:p>
            <a:r>
              <a:rPr lang="en-US" dirty="0" smtClean="0"/>
              <a:t>Data = Model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494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12420</TotalTime>
  <Words>2208</Words>
  <Application>Microsoft Macintosh PowerPoint</Application>
  <PresentationFormat>On-screen Show (4:3)</PresentationFormat>
  <Paragraphs>514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Calibri</vt:lpstr>
      <vt:lpstr>Wingdings</vt:lpstr>
      <vt:lpstr>Arial</vt:lpstr>
      <vt:lpstr>Office Theme</vt:lpstr>
      <vt:lpstr>DevOps &amp; Cloud Infrastructure SEIS 665 Week 8</vt:lpstr>
      <vt:lpstr>Agenda</vt:lpstr>
      <vt:lpstr>Application Architecture</vt:lpstr>
      <vt:lpstr>In the beginning…</vt:lpstr>
      <vt:lpstr>The PC Era</vt:lpstr>
      <vt:lpstr>Client-Server Architecture</vt:lpstr>
      <vt:lpstr>Client-Server Application Layers</vt:lpstr>
      <vt:lpstr>Client-Server Application Layers</vt:lpstr>
      <vt:lpstr>Client-Server &lt;-&gt; MVC</vt:lpstr>
      <vt:lpstr>The Web Era</vt:lpstr>
      <vt:lpstr>3-tier Web Application</vt:lpstr>
      <vt:lpstr>4-tier Web Application</vt:lpstr>
      <vt:lpstr>Modern Web Application Architecture</vt:lpstr>
      <vt:lpstr>Modern Web Application Architecture</vt:lpstr>
      <vt:lpstr>Cloud Application Architecture</vt:lpstr>
      <vt:lpstr>PowerPoint Presentation</vt:lpstr>
      <vt:lpstr>Scaling Cloud Applications </vt:lpstr>
      <vt:lpstr>Application State</vt:lpstr>
      <vt:lpstr>Design Patterns for Scaling</vt:lpstr>
      <vt:lpstr>Design Patterns for Scaling</vt:lpstr>
      <vt:lpstr>Service Oriented Architecture (SOA)</vt:lpstr>
      <vt:lpstr>Microservices Architecture </vt:lpstr>
      <vt:lpstr>Application Programming Interface (API)</vt:lpstr>
      <vt:lpstr>Growth of Public APIs</vt:lpstr>
      <vt:lpstr>Why APIs Matter</vt:lpstr>
      <vt:lpstr>Why (Web) APIs Matter</vt:lpstr>
      <vt:lpstr>Web API Data Formats</vt:lpstr>
      <vt:lpstr>XML</vt:lpstr>
      <vt:lpstr>XML Example</vt:lpstr>
      <vt:lpstr>JavaScript Object Notation (JSON)</vt:lpstr>
      <vt:lpstr>JSON  Object Syntax</vt:lpstr>
      <vt:lpstr>JSON  Object Syntax</vt:lpstr>
      <vt:lpstr>JSON Value Syntax</vt:lpstr>
      <vt:lpstr>XML vs. JSON Adoption</vt:lpstr>
      <vt:lpstr>XML vs. JSON</vt:lpstr>
      <vt:lpstr>XML vs. JSON</vt:lpstr>
      <vt:lpstr>Web API Types</vt:lpstr>
      <vt:lpstr>XML-RPC Example</vt:lpstr>
      <vt:lpstr>SOAP Request Example</vt:lpstr>
      <vt:lpstr>REST</vt:lpstr>
      <vt:lpstr>REST HTTP Methods</vt:lpstr>
      <vt:lpstr>REST URI Design</vt:lpstr>
      <vt:lpstr>REST HTTP Status</vt:lpstr>
      <vt:lpstr>REST Example</vt:lpstr>
      <vt:lpstr>SOAP vs. REST</vt:lpstr>
      <vt:lpstr>SOAP vs. REST</vt:lpstr>
      <vt:lpstr>Data Exchange Revisited</vt:lpstr>
      <vt:lpstr>YAML</vt:lpstr>
      <vt:lpstr>YAML Rules</vt:lpstr>
      <vt:lpstr>YAML Data Types</vt:lpstr>
      <vt:lpstr>YAML Example</vt:lpstr>
      <vt:lpstr>JSON vs. YAML Example</vt:lpstr>
      <vt:lpstr>Homework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Baker, Jason D.</cp:lastModifiedBy>
  <cp:revision>126</cp:revision>
  <dcterms:created xsi:type="dcterms:W3CDTF">2016-04-18T21:29:35Z</dcterms:created>
  <dcterms:modified xsi:type="dcterms:W3CDTF">2017-03-28T13:28:27Z</dcterms:modified>
</cp:coreProperties>
</file>